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Alegreya Sans SC"/>
      <p:regular r:id="rId18"/>
      <p:bold r:id="rId19"/>
      <p:italic r:id="rId20"/>
      <p:boldItalic r:id="rId21"/>
    </p:embeddedFont>
    <p:embeddedFont>
      <p:font typeface="Nunito Medium"/>
      <p:regular r:id="rId22"/>
      <p:bold r:id="rId23"/>
      <p:italic r:id="rId24"/>
      <p:boldItalic r:id="rId25"/>
    </p:embeddedFont>
    <p:embeddedFont>
      <p:font typeface="Nunito ExtraBold"/>
      <p:bold r:id="rId26"/>
      <p:boldItalic r:id="rId27"/>
    </p:embeddedFont>
    <p:embeddedFont>
      <p:font typeface="Alegreya Sans SC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E3879D-33F9-425F-A3C5-58650F6BC62E}">
  <a:tblStyle styleId="{25E3879D-33F9-425F-A3C5-58650F6BC6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SansSC-italic.fntdata"/><Relationship Id="rId22" Type="http://schemas.openxmlformats.org/officeDocument/2006/relationships/font" Target="fonts/NunitoMedium-regular.fntdata"/><Relationship Id="rId21" Type="http://schemas.openxmlformats.org/officeDocument/2006/relationships/font" Target="fonts/AlegreyaSansSC-boldItalic.fntdata"/><Relationship Id="rId24" Type="http://schemas.openxmlformats.org/officeDocument/2006/relationships/font" Target="fonts/NunitoMedium-italic.fntdata"/><Relationship Id="rId23" Type="http://schemas.openxmlformats.org/officeDocument/2006/relationships/font" Target="fonts/Nuni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ExtraBold-bold.fntdata"/><Relationship Id="rId25" Type="http://schemas.openxmlformats.org/officeDocument/2006/relationships/font" Target="fonts/NunitoMedium-boldItalic.fntdata"/><Relationship Id="rId28" Type="http://schemas.openxmlformats.org/officeDocument/2006/relationships/font" Target="fonts/AlegreyaSansSCExtraBold-bold.fntdata"/><Relationship Id="rId27" Type="http://schemas.openxmlformats.org/officeDocument/2006/relationships/font" Target="fonts/Nunito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legreyaSansSC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AlegreyaSansSC-bold.fntdata"/><Relationship Id="rId18" Type="http://schemas.openxmlformats.org/officeDocument/2006/relationships/font" Target="fonts/AlegreyaSans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c676c01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c676c01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7c676c01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7c676c01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7c676c0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7c676c0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SHAP Values segmentados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Rode o SHAP para os subgrupos: por tipo de oferta, por canal, por faixa etária etc., para entender os </a:t>
            </a:r>
            <a:r>
              <a:rPr b="1" lang="pt-BR">
                <a:solidFill>
                  <a:schemeClr val="dk1"/>
                </a:solidFill>
              </a:rPr>
              <a:t>fatores decisivos de conversão</a:t>
            </a:r>
            <a:r>
              <a:rPr lang="pt-BR">
                <a:solidFill>
                  <a:schemeClr val="dk1"/>
                </a:solidFill>
              </a:rPr>
              <a:t> em cada cenário.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7c676c01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7c676c01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SHAP Values segmentados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Rode o SHAP para os subgrupos: por tipo de oferta, por canal, por faixa etária etc., para entender os </a:t>
            </a:r>
            <a:r>
              <a:rPr b="1" lang="pt-BR">
                <a:solidFill>
                  <a:schemeClr val="dk1"/>
                </a:solidFill>
              </a:rPr>
              <a:t>fatores decisivos de conversão</a:t>
            </a:r>
            <a:r>
              <a:rPr lang="pt-BR">
                <a:solidFill>
                  <a:schemeClr val="dk1"/>
                </a:solidFill>
              </a:rPr>
              <a:t> em cada cenário.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7c676c01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7c676c01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Lift Curve e Gains Chart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Use esses gráficos para embasar decisões como: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Se só posso distribuir cupons para 20% da base, qual % de conversões vou capturar</a:t>
            </a:r>
            <a:r>
              <a:rPr b="1" lang="pt-BR">
                <a:solidFill>
                  <a:schemeClr val="dk1"/>
                </a:solidFill>
              </a:rPr>
              <a:t>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Se quero capturar 80% das conversões, preciso abordar quantos % da base?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Use isso para </a:t>
            </a:r>
            <a:r>
              <a:rPr b="1" lang="pt-BR">
                <a:solidFill>
                  <a:schemeClr val="dk1"/>
                </a:solidFill>
              </a:rPr>
              <a:t>negociar com o time de marketing/comercial</a:t>
            </a:r>
            <a:r>
              <a:rPr lang="pt-BR">
                <a:solidFill>
                  <a:schemeClr val="dk1"/>
                </a:solidFill>
              </a:rPr>
              <a:t> o volume ideal de cupons por campanha.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7c676c0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7c676c0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1. </a:t>
            </a:r>
            <a:r>
              <a:rPr b="1" lang="pt-BR" sz="1300">
                <a:solidFill>
                  <a:schemeClr val="dk1"/>
                </a:solidFill>
              </a:rPr>
              <a:t>Análise de Custo-Benefício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Expected ROI = (Probabilidade de Conversão) × (Lucro Esperado) - Custo do Cupom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2. Segmentação e Políticas Dinâmicas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Ideia:</a:t>
            </a:r>
            <a:r>
              <a:rPr lang="pt-BR">
                <a:solidFill>
                  <a:schemeClr val="dk1"/>
                </a:solidFill>
              </a:rPr>
              <a:t> aplicar regras diferentes por tipo de cliente/oferta.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Agrupar clientes por comportamento (ex: frequentes vs novos).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Ver se o modelo tem performance diferente por segmento (ex: AUC por cluster).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Propor thresholds distintos por grupo (ex: 0.7 para clientes novos, 0.6 para clientes recorrentes).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3. Sugestões de Políticas Concretas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Top K%</a:t>
            </a:r>
            <a:r>
              <a:rPr lang="pt-BR">
                <a:solidFill>
                  <a:schemeClr val="dk1"/>
                </a:solidFill>
              </a:rPr>
              <a:t>: Aplicar cupons só para os top 20% pares com maior score.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Precision mínima</a:t>
            </a:r>
            <a:r>
              <a:rPr lang="pt-BR">
                <a:solidFill>
                  <a:schemeClr val="dk1"/>
                </a:solidFill>
              </a:rPr>
              <a:t>: Escolher o menor threshold que garante precisão ≥ 25%.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ROI</a:t>
            </a:r>
            <a:r>
              <a:rPr lang="pt-BR">
                <a:solidFill>
                  <a:schemeClr val="dk1"/>
                </a:solidFill>
              </a:rPr>
              <a:t>: Só aplica se ROI esperado &gt; 0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Diversificação</a:t>
            </a:r>
            <a:r>
              <a:rPr lang="pt-BR">
                <a:solidFill>
                  <a:schemeClr val="dk1"/>
                </a:solidFill>
              </a:rPr>
              <a:t>: Garante que cada cliente receba no máximo X ofertas.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7c676c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7c676c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3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211100" y="3996050"/>
            <a:ext cx="1856700" cy="1071250"/>
            <a:chOff x="7132350" y="3323900"/>
            <a:chExt cx="1856700" cy="1071250"/>
          </a:xfrm>
        </p:grpSpPr>
        <p:pic>
          <p:nvPicPr>
            <p:cNvPr id="56" name="Google Shape;56;p13" title="ChatGPT Image May 12, 2025, 09_44_14 PM.png"/>
            <p:cNvPicPr preferRelativeResize="0"/>
            <p:nvPr/>
          </p:nvPicPr>
          <p:blipFill rotWithShape="1">
            <a:blip r:embed="rId4">
              <a:alphaModFix amt="73000"/>
            </a:blip>
            <a:srcRect b="26093" l="6994" r="7080" t="29437"/>
            <a:stretch/>
          </p:blipFill>
          <p:spPr>
            <a:xfrm>
              <a:off x="7252500" y="3558450"/>
              <a:ext cx="1616400" cy="836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7" name="Google Shape;57;p13" title="ChatGPT Image May 12, 2025, 09_44_14 PM.png"/>
            <p:cNvPicPr preferRelativeResize="0"/>
            <p:nvPr/>
          </p:nvPicPr>
          <p:blipFill rotWithShape="1">
            <a:blip r:embed="rId4">
              <a:alphaModFix amt="73000"/>
            </a:blip>
            <a:srcRect b="26093" l="6994" r="7080" t="29437"/>
            <a:stretch/>
          </p:blipFill>
          <p:spPr>
            <a:xfrm>
              <a:off x="7189500" y="3445875"/>
              <a:ext cx="1742400" cy="90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8" name="Google Shape;58;p13" title="ChatGPT Image May 12, 2025, 09_44_14 PM.png"/>
            <p:cNvPicPr preferRelativeResize="0"/>
            <p:nvPr/>
          </p:nvPicPr>
          <p:blipFill rotWithShape="1">
            <a:blip r:embed="rId5">
              <a:alphaModFix amt="97000"/>
            </a:blip>
            <a:srcRect b="26093" l="6994" r="7080" t="29437"/>
            <a:stretch/>
          </p:blipFill>
          <p:spPr>
            <a:xfrm>
              <a:off x="7132350" y="3323900"/>
              <a:ext cx="1856700" cy="960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33950" y="121650"/>
            <a:ext cx="22761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660000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Case técnico</a:t>
            </a:r>
            <a:endParaRPr sz="2700">
              <a:solidFill>
                <a:srgbClr val="660000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433950" y="477525"/>
            <a:ext cx="2276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666666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Data Science</a:t>
            </a:r>
            <a:endParaRPr sz="1400">
              <a:solidFill>
                <a:srgbClr val="666666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Temos tantas campanhas e ofertas disponíveis, por onde começamos?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66" name="Google Shape;66;p14" title="6fa0d0ad-9b49-4056-910c-efae0ed93d17_rw_1920-removebg-preview.png"/>
          <p:cNvPicPr preferRelativeResize="0"/>
          <p:nvPr/>
        </p:nvPicPr>
        <p:blipFill rotWithShape="1">
          <a:blip r:embed="rId3">
            <a:alphaModFix/>
          </a:blip>
          <a:srcRect b="13925" l="40245" r="14046" t="16999"/>
          <a:stretch/>
        </p:blipFill>
        <p:spPr>
          <a:xfrm>
            <a:off x="7279487" y="2036975"/>
            <a:ext cx="1276576" cy="1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png-clipart-digital-marketing-business-advertising-cartoon-man-with-tools-cartoon-character-content-marketing-removebg-preview.png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0" y="3347425"/>
            <a:ext cx="1914824" cy="17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159750" y="1956000"/>
            <a:ext cx="1234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Ser o mestre dos dados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Diagnosticar o que temos disponível de informação sobre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clientes, ofertas e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campanhas, auxilia na construção do problema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1775" y="1956000"/>
            <a:ext cx="145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Ter um objetivo claro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Antes de iniciar qualquer processo de análise ou modelagem, é importante definir qual o objetivo que se deseja alcançar, assim evitamos análises que não chegam a lugar nenhum e modelos que não prevêem nada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783950" y="1956000"/>
            <a:ext cx="1276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Conectar os pontos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Uma vez que entendemos como nossos dados são alimentados, conseguimos desenhar os cenários desejados de acordo com o objetivo definido previamente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456850" y="1956000"/>
            <a:ext cx="1515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Criar informação</a:t>
            </a:r>
            <a:endParaRPr b="1" sz="8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 a partir da informação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Como já dizia Lavoisier, "Na natureza, nada se cria, nada se perde,  tudo se transforma". Assim também podemos pensar para os dados! Somos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capazes de criar inúmeras possibilidades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a partir de informações brutas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742675" y="3651863"/>
            <a:ext cx="15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Decisões baseadas em dados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Avaliar os resultados com diligência pode ser decisivo na hora de não apenas criar boas políticas e tomar decisões mais assertivas, mas também conhecer os riscos envolvidos.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571250" y="3651875"/>
            <a:ext cx="15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Testar múltiplos cenários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Nem toda informação será valiosa para todo tipo de problema e filtrar as informações que trazem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interpretabilidade e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ganho reais ao problema é uma tarefa que requer consistência!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75" y="1345575"/>
            <a:ext cx="2279841" cy="131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203" y="3134248"/>
            <a:ext cx="2279842" cy="13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 c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omo o modelo ajuda a entender o perfil e comportamento dos clientes?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68275" y="3359575"/>
            <a:ext cx="1233900" cy="446100"/>
          </a:xfrm>
          <a:prstGeom prst="rect">
            <a:avLst/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Maior limite no cartão de crédito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565225" y="2682025"/>
            <a:ext cx="16374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Aumento do ticket médio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933" y="1345575"/>
            <a:ext cx="2279840" cy="131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933" y="3134248"/>
            <a:ext cx="2279842" cy="13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571675" y="2682025"/>
            <a:ext cx="15279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Associado a público 50+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594925" y="4473375"/>
            <a:ext cx="16080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Maior  % de visualização de ofertas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583850" y="4473375"/>
            <a:ext cx="15279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Pouco impactado por valor mínimo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275" y="1850804"/>
            <a:ext cx="1527900" cy="144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 c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omo o modelo ajuda a entender o perfil e comportamento dos clientes?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537100" y="2682650"/>
            <a:ext cx="47127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Os valores extremos detratores podem indicar a importância da diversificação de canais por cliente durante as campanhas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537100" y="4473375"/>
            <a:ext cx="1612500" cy="4014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 concentração da divulgação pelo app causa inversão no interesse por ofertas de maior valor mínimo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583850" y="4473368"/>
            <a:ext cx="1665900" cy="4014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CLiente com ticket médio histórico  mais baixo impulsionam ofertas de desconto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125" y="1345575"/>
            <a:ext cx="2279851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875" y="1345575"/>
            <a:ext cx="2279851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38" y="1915451"/>
            <a:ext cx="2020325" cy="14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668275" y="3359575"/>
            <a:ext cx="1233900" cy="446100"/>
          </a:xfrm>
          <a:prstGeom prst="rect">
            <a:avLst/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Tipos de oferta e canais de divulgação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0125" y="3134250"/>
            <a:ext cx="2279849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6875" y="3134250"/>
            <a:ext cx="2279850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17"/>
          <p:cNvGraphicFramePr/>
          <p:nvPr/>
        </p:nvGraphicFramePr>
        <p:xfrm>
          <a:off x="311688" y="137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{25E3879D-33F9-425F-A3C5-58650F6BC62E}</a:tableStyleId>
              </a:tblPr>
              <a:tblGrid>
                <a:gridCol w="760425"/>
                <a:gridCol w="1140175"/>
                <a:gridCol w="873100"/>
                <a:gridCol w="674800"/>
                <a:gridCol w="851075"/>
                <a:gridCol w="967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Threshold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 </a:t>
                      </a: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Oportunidades aproveitadas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 Clientes com oferta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Precisão@K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Cobertura@K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≥ 0.90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22,5</a:t>
                      </a: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430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0,93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0,29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≥ 0.70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41,3%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880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0,86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0,56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≥ 0.40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40%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68,5%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1.550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0,71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0,84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</a:tr>
            </a:tbl>
          </a:graphicData>
        </a:graphic>
      </p:graphicFrame>
      <p:sp>
        <p:nvSpPr>
          <p:cNvPr id="111" name="Google Shape;111;p17"/>
          <p:cNvSpPr/>
          <p:nvPr/>
        </p:nvSpPr>
        <p:spPr>
          <a:xfrm>
            <a:off x="6317313" y="1968750"/>
            <a:ext cx="1694400" cy="828300"/>
          </a:xfrm>
          <a:prstGeom prst="roundRect">
            <a:avLst>
              <a:gd fmla="val 16667" name="adj"/>
            </a:avLst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Conseguimos assegurar uma boa precisão e garantir benefícios para cerca de 70% dos nossos clientes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11763" y="392425"/>
            <a:ext cx="526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Okay, mas se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 só posso distribuir cupons para um % da base, qual o tamanho da oportunidade?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2999150"/>
            <a:ext cx="5301017" cy="1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225" y="2999150"/>
            <a:ext cx="3170575" cy="19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374850"/>
            <a:ext cx="5267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Incrível! O que mais podemos fazer?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9383700" y="112300"/>
            <a:ext cx="1182050" cy="1945950"/>
            <a:chOff x="6776725" y="2957475"/>
            <a:chExt cx="1182050" cy="1945950"/>
          </a:xfrm>
        </p:grpSpPr>
        <p:sp>
          <p:nvSpPr>
            <p:cNvPr id="121" name="Google Shape;121;p18"/>
            <p:cNvSpPr/>
            <p:nvPr/>
          </p:nvSpPr>
          <p:spPr>
            <a:xfrm>
              <a:off x="6776725" y="2957475"/>
              <a:ext cx="1182050" cy="703300"/>
            </a:xfrm>
            <a:prstGeom prst="flowChartOffpageConnector">
              <a:avLst/>
            </a:prstGeom>
            <a:solidFill>
              <a:srgbClr val="DBD6D1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38% das combinações 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possíveis testadas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776725" y="3526275"/>
              <a:ext cx="1182050" cy="828300"/>
            </a:xfrm>
            <a:prstGeom prst="flowChartOffpageConnector">
              <a:avLst/>
            </a:prstGeom>
            <a:solidFill>
              <a:srgbClr val="DBD6D1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40% das oportunidades testadas foram aproveitadas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776725" y="4200132"/>
              <a:ext cx="1182050" cy="703293"/>
            </a:xfrm>
            <a:prstGeom prst="flowChartOffpageConnector">
              <a:avLst/>
            </a:prstGeom>
            <a:solidFill>
              <a:srgbClr val="800505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lt1"/>
                  </a:solidFill>
                  <a:latin typeface="Alegreya Sans SC"/>
                  <a:ea typeface="Alegreya Sans SC"/>
                  <a:cs typeface="Alegreya Sans SC"/>
                  <a:sym typeface="Alegreya Sans SC"/>
                </a:rPr>
                <a:t>Apenas 15% do potencial total capturado</a:t>
              </a:r>
              <a:endParaRPr b="1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endParaRPr>
            </a:p>
          </p:txBody>
        </p:sp>
      </p:grpSp>
      <p:pic>
        <p:nvPicPr>
          <p:cNvPr id="124" name="Google Shape;124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37281" r="37466" t="0"/>
          <a:stretch/>
        </p:blipFill>
        <p:spPr>
          <a:xfrm>
            <a:off x="4844250" y="3359825"/>
            <a:ext cx="619626" cy="42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682938" y="2472245"/>
            <a:ext cx="7960900" cy="541400"/>
          </a:xfrm>
          <a:custGeom>
            <a:rect b="b" l="l" r="r" t="t"/>
            <a:pathLst>
              <a:path extrusionOk="0" h="21656" w="318436">
                <a:moveTo>
                  <a:pt x="0" y="18850"/>
                </a:moveTo>
                <a:cubicBezTo>
                  <a:pt x="6684" y="15775"/>
                  <a:pt x="25334" y="401"/>
                  <a:pt x="40106" y="401"/>
                </a:cubicBezTo>
                <a:cubicBezTo>
                  <a:pt x="54878" y="401"/>
                  <a:pt x="71121" y="18716"/>
                  <a:pt x="88633" y="18850"/>
                </a:cubicBezTo>
                <a:cubicBezTo>
                  <a:pt x="106146" y="18984"/>
                  <a:pt x="126064" y="869"/>
                  <a:pt x="145181" y="1203"/>
                </a:cubicBezTo>
                <a:cubicBezTo>
                  <a:pt x="164298" y="1537"/>
                  <a:pt x="185220" y="21056"/>
                  <a:pt x="203334" y="20855"/>
                </a:cubicBezTo>
                <a:cubicBezTo>
                  <a:pt x="221448" y="20655"/>
                  <a:pt x="237090" y="67"/>
                  <a:pt x="253867" y="0"/>
                </a:cubicBezTo>
                <a:cubicBezTo>
                  <a:pt x="270644" y="-67"/>
                  <a:pt x="293237" y="17246"/>
                  <a:pt x="303998" y="20454"/>
                </a:cubicBezTo>
                <a:cubicBezTo>
                  <a:pt x="314760" y="23663"/>
                  <a:pt x="316030" y="19452"/>
                  <a:pt x="318436" y="19251"/>
                </a:cubicBezTo>
              </a:path>
            </a:pathLst>
          </a:custGeom>
          <a:noFill/>
          <a:ln cap="flat" cmpd="sng" w="19050">
            <a:solidFill>
              <a:srgbClr val="80050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cxnSp>
        <p:nvCxnSpPr>
          <p:cNvPr id="126" name="Google Shape;126;p18"/>
          <p:cNvCxnSpPr/>
          <p:nvPr/>
        </p:nvCxnSpPr>
        <p:spPr>
          <a:xfrm>
            <a:off x="1091163" y="2664450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27" name="Google Shape;127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6855" r="62554" t="0"/>
          <a:stretch/>
        </p:blipFill>
        <p:spPr>
          <a:xfrm>
            <a:off x="781351" y="3215850"/>
            <a:ext cx="619626" cy="3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4366" l="12571" r="61989" t="57114"/>
          <a:stretch/>
        </p:blipFill>
        <p:spPr>
          <a:xfrm rot="-1759144">
            <a:off x="680037" y="2170800"/>
            <a:ext cx="504973" cy="5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500163" y="3568625"/>
            <a:ext cx="118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Análise de Custo-Benefício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Conhecendo o custo de distribuição do cupom e o valor esperado de conversão, conseguimos avaliar o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retorno sobre o investimento esperado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0" name="Google Shape;130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317" l="10566" r="56227" t="76938"/>
          <a:stretch/>
        </p:blipFill>
        <p:spPr>
          <a:xfrm flipH="1" rot="9694569">
            <a:off x="2781998" y="2935566"/>
            <a:ext cx="659154" cy="617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/>
          <p:nvPr/>
        </p:nvCxnSpPr>
        <p:spPr>
          <a:xfrm rot="10800000">
            <a:off x="3036788" y="24051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32" name="Google Shape;132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37067" l="37849" r="36918" t="37064"/>
          <a:stretch/>
        </p:blipFill>
        <p:spPr>
          <a:xfrm>
            <a:off x="2781238" y="2052400"/>
            <a:ext cx="511100" cy="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2455413" y="1027975"/>
            <a:ext cx="1182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Segmentação e Políticas Dinâmicas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Criar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regras diferentes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para agrupamentos de cliente/oferta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e validar a performance do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modelo dentro de cada grupo.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4" name="Google Shape;134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46563" l="56830" r="12448" t="34975"/>
          <a:stretch/>
        </p:blipFill>
        <p:spPr>
          <a:xfrm flipH="1" rot="1582616">
            <a:off x="4931908" y="2256672"/>
            <a:ext cx="609808" cy="549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/>
          <p:nvPr/>
        </p:nvCxnSpPr>
        <p:spPr>
          <a:xfrm>
            <a:off x="5154063" y="27678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4361150" y="3787175"/>
            <a:ext cx="1585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Expandir o Potencial Capturado 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Aventurar em oportunidades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ainda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desconhecidas para expandir nosso aprendizado. aumentar o potencial captura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o futuro e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melhorar o match cliente/oferta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7" name="Google Shape;137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4193" l="55108" r="11586" t="55722"/>
          <a:stretch/>
        </p:blipFill>
        <p:spPr>
          <a:xfrm rot="-9167897">
            <a:off x="7051860" y="2590289"/>
            <a:ext cx="661103" cy="598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 rot="10800000">
            <a:off x="7503688" y="20824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39" name="Google Shape;139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61374" r="9679" t="0"/>
          <a:stretch/>
        </p:blipFill>
        <p:spPr>
          <a:xfrm>
            <a:off x="7148549" y="1655125"/>
            <a:ext cx="710275" cy="4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6786525" y="731725"/>
            <a:ext cx="14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Acompanhamento e feedback real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Após liberação dos cupons, acompanhar o desempenho das campanhas e recalibrar as decisões sempre que preciso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4294967295" type="subTitle"/>
          </p:nvPr>
        </p:nvSpPr>
        <p:spPr>
          <a:xfrm>
            <a:off x="203300" y="973575"/>
            <a:ext cx="22761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700">
                <a:solidFill>
                  <a:srgbClr val="660000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Obrigada!</a:t>
            </a:r>
            <a:endParaRPr sz="2700">
              <a:solidFill>
                <a:srgbClr val="660000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